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65" r:id="rId4"/>
    <p:sldId id="273" r:id="rId5"/>
    <p:sldId id="280" r:id="rId6"/>
    <p:sldId id="282" r:id="rId7"/>
    <p:sldId id="277" r:id="rId8"/>
    <p:sldId id="276" r:id="rId9"/>
    <p:sldId id="275" r:id="rId10"/>
    <p:sldId id="279" r:id="rId11"/>
    <p:sldId id="281" r:id="rId12"/>
    <p:sldId id="28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736B9"/>
    <a:srgbClr val="CC6600"/>
    <a:srgbClr val="0033CC"/>
    <a:srgbClr val="BBE0E3"/>
    <a:srgbClr val="0069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1932" autoAdjust="0"/>
  </p:normalViewPr>
  <p:slideViewPr>
    <p:cSldViewPr>
      <p:cViewPr>
        <p:scale>
          <a:sx n="80" d="100"/>
          <a:sy n="80" d="100"/>
        </p:scale>
        <p:origin x="-198" y="126"/>
      </p:cViewPr>
      <p:guideLst>
        <p:guide orient="horz" pos="153"/>
        <p:guide pos="5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2460" y="-71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EBD403-ED30-4042-8478-C407C0838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l" defTabSz="9317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17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l" defTabSz="9317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1750">
              <a:defRPr sz="1300">
                <a:latin typeface="Arial" charset="0"/>
              </a:defRPr>
            </a:lvl1pPr>
          </a:lstStyle>
          <a:p>
            <a:pPr>
              <a:defRPr/>
            </a:pPr>
            <a:fld id="{DD1B0F56-170D-46C7-941F-C3E8AC4CD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EC07115-5EC2-45E1-8EAB-053FE7F614A9}" type="slidenum">
              <a:rPr lang="en-US" smtClean="0"/>
              <a:pPr defTabSz="930275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1F92469-1054-4D54-897A-E12D2F129C58}" type="slidenum">
              <a:rPr lang="en-US" smtClean="0"/>
              <a:pPr defTabSz="930275"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12988"/>
            <a:ext cx="3848100" cy="392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2312988"/>
            <a:ext cx="3848100" cy="392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947738"/>
            <a:ext cx="196215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947738"/>
            <a:ext cx="573405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12988"/>
            <a:ext cx="3848100" cy="392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2312988"/>
            <a:ext cx="3848100" cy="392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947738"/>
            <a:ext cx="196215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947738"/>
            <a:ext cx="573405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5795963" y="6092825"/>
            <a:ext cx="2735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 charset="0"/>
              </a:rPr>
              <a:t>Los Angeles | London | New Delhi</a:t>
            </a:r>
          </a:p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 charset="0"/>
              </a:rPr>
              <a:t>Singapore | Washington DC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2276872"/>
            <a:ext cx="7848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47738"/>
            <a:ext cx="7848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088" y="6165850"/>
            <a:ext cx="4392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smtClean="0">
                <a:solidFill>
                  <a:schemeClr val="tx1"/>
                </a:solidFill>
                <a:latin typeface="HelveticaNeue-Light" pitchFamily="34" charset="0"/>
                <a:ea typeface="+mn-ea"/>
                <a:cs typeface="+mn-cs"/>
              </a:rPr>
              <a:t>Leveraging Existing Assets for New Markets - TOC 2012</a:t>
            </a:r>
            <a:endParaRPr lang="en-US" sz="1000" kern="1200" dirty="0" smtClean="0">
              <a:solidFill>
                <a:schemeClr val="tx1"/>
              </a:solidFill>
              <a:latin typeface="HelveticaNeue-Light" pitchFamily="34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00788" y="6235700"/>
            <a:ext cx="2735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b="1">
                <a:latin typeface="Arial" charset="0"/>
              </a:rPr>
              <a:t>Los Angeles | London</a:t>
            </a:r>
            <a:r>
              <a:rPr lang="en-GB"/>
              <a:t> | </a:t>
            </a:r>
            <a:r>
              <a:rPr lang="en-GB" b="1">
                <a:latin typeface="Arial" charset="0"/>
              </a:rPr>
              <a:t>New Delhi</a:t>
            </a:r>
          </a:p>
          <a:p>
            <a:pPr algn="ctr">
              <a:defRPr/>
            </a:pPr>
            <a:r>
              <a:rPr lang="en-GB" b="1">
                <a:latin typeface="Arial" charset="0"/>
              </a:rPr>
              <a:t>Singapore</a:t>
            </a:r>
            <a:r>
              <a:rPr lang="en-GB"/>
              <a:t> | </a:t>
            </a:r>
            <a:r>
              <a:rPr lang="en-GB" b="1">
                <a:latin typeface="Arial" charset="0"/>
              </a:rPr>
              <a:t>Washington DC</a:t>
            </a:r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Font typeface="Arial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12988"/>
            <a:ext cx="7848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47738"/>
            <a:ext cx="7848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088" y="6165850"/>
            <a:ext cx="4392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dirty="0">
                <a:latin typeface="Arial" charset="0"/>
              </a:rPr>
              <a:t>Insert Title of Presentation Here (</a:t>
            </a:r>
            <a:r>
              <a:rPr lang="en-US" b="1" dirty="0" err="1">
                <a:latin typeface="Arial" charset="0"/>
              </a:rPr>
              <a:t>goto</a:t>
            </a:r>
            <a:r>
              <a:rPr lang="en-US" b="1" dirty="0">
                <a:latin typeface="Arial" charset="0"/>
              </a:rPr>
              <a:t> View&gt;Master&gt;Slide Master)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00788" y="6235700"/>
            <a:ext cx="2735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b="1">
                <a:latin typeface="Arial" charset="0"/>
              </a:rPr>
              <a:t>Los Angeles | London</a:t>
            </a:r>
            <a:r>
              <a:rPr lang="en-GB"/>
              <a:t> | </a:t>
            </a:r>
            <a:r>
              <a:rPr lang="en-GB" b="1">
                <a:latin typeface="Arial" charset="0"/>
              </a:rPr>
              <a:t>New Delhi</a:t>
            </a:r>
          </a:p>
          <a:p>
            <a:pPr algn="ctr">
              <a:defRPr/>
            </a:pPr>
            <a:r>
              <a:rPr lang="en-GB" b="1">
                <a:latin typeface="Arial" charset="0"/>
              </a:rPr>
              <a:t>Singapore</a:t>
            </a:r>
            <a:r>
              <a:rPr lang="en-GB"/>
              <a:t> | </a:t>
            </a:r>
            <a:r>
              <a:rPr lang="en-GB" b="1">
                <a:latin typeface="Arial" charset="0"/>
              </a:rPr>
              <a:t>Washington DC</a:t>
            </a:r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Font typeface="Arial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rststreetresearch.cqpress.com/" TargetMode="External"/><Relationship Id="rId2" Type="http://schemas.openxmlformats.org/officeDocument/2006/relationships/hyperlink" Target="http://firststreet.cqpress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cqpress.com/product/Congressional-Staff-Directory-Online.html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qpress.com/product/Federal-Staff-Directory-Online.htm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115616" y="4437112"/>
            <a:ext cx="7704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Stephen Stesney – Product Manager</a:t>
            </a:r>
          </a:p>
          <a:p>
            <a:pPr>
              <a:spcBef>
                <a:spcPct val="2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TOC 2012 - NYC</a:t>
            </a:r>
            <a:endParaRPr lang="en-US" sz="18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February 15,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2012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116013" y="2492375"/>
            <a:ext cx="74882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Leveraging Existing Assets for New Markets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– First Street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848600" cy="1214437"/>
          </a:xfrm>
        </p:spPr>
        <p:txBody>
          <a:bodyPr/>
          <a:lstStyle/>
          <a:p>
            <a:r>
              <a:rPr lang="en-US" dirty="0" smtClean="0"/>
              <a:t>Check it out for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848600" cy="2520280"/>
          </a:xfrm>
        </p:spPr>
        <p:txBody>
          <a:bodyPr/>
          <a:lstStyle/>
          <a:p>
            <a:r>
              <a:rPr lang="en-US" dirty="0" smtClean="0"/>
              <a:t>Sign up for a free 14 day trial:</a:t>
            </a:r>
          </a:p>
          <a:p>
            <a:pPr lvl="1"/>
            <a:r>
              <a:rPr lang="en-US" dirty="0" smtClean="0">
                <a:hlinkClick r:id="rId2"/>
              </a:rPr>
              <a:t>http://firststreet.cqpress.com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Promo Code: TOC</a:t>
            </a:r>
          </a:p>
          <a:p>
            <a:r>
              <a:rPr lang="en-US" dirty="0" smtClean="0"/>
              <a:t>First Street Research Group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xclusive </a:t>
            </a:r>
            <a:r>
              <a:rPr lang="en-US" dirty="0" smtClean="0"/>
              <a:t>reports and analysis </a:t>
            </a:r>
            <a:r>
              <a:rPr lang="en-US" dirty="0" smtClean="0"/>
              <a:t>of First Street data</a:t>
            </a:r>
          </a:p>
          <a:p>
            <a:pPr lvl="1"/>
            <a:r>
              <a:rPr lang="en-US" dirty="0" smtClean="0">
                <a:hlinkClick r:id="rId3"/>
              </a:rPr>
              <a:t>http://firststreetresearch.cqpress.com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2590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7848600" cy="720080"/>
          </a:xfrm>
        </p:spPr>
        <p:txBody>
          <a:bodyPr/>
          <a:lstStyle/>
          <a:p>
            <a:r>
              <a:rPr lang="en-US" dirty="0" smtClean="0"/>
              <a:t>CQ Press Directories</a:t>
            </a:r>
            <a:endParaRPr lang="en-US" dirty="0" smtClean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288" y="6237288"/>
            <a:ext cx="6121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Leveraging Existing Assets for New Markets - TOC </a:t>
            </a:r>
            <a:r>
              <a:rPr lang="en-US" b="1" dirty="0" smtClean="0"/>
              <a:t>2012</a:t>
            </a:r>
            <a:r>
              <a:rPr lang="en-US" b="1" dirty="0" smtClean="0"/>
              <a:t>		</a:t>
            </a:r>
            <a:endParaRPr lang="en-US" b="1" dirty="0"/>
          </a:p>
        </p:txBody>
      </p:sp>
      <p:pic>
        <p:nvPicPr>
          <p:cNvPr id="13314" name="Picture 2" descr="http://www.cqpress.com/images/CSDLapt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2524125" cy="1590675"/>
          </a:xfrm>
          <a:prstGeom prst="rect">
            <a:avLst/>
          </a:prstGeom>
          <a:noFill/>
        </p:spPr>
      </p:pic>
      <p:pic>
        <p:nvPicPr>
          <p:cNvPr id="13316" name="Picture 4" descr="Cover Image: Congressional Staff Directory, print subscrip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72816"/>
            <a:ext cx="1803988" cy="2232248"/>
          </a:xfrm>
          <a:prstGeom prst="rect">
            <a:avLst/>
          </a:prstGeom>
          <a:noFill/>
        </p:spPr>
      </p:pic>
      <p:pic>
        <p:nvPicPr>
          <p:cNvPr id="13318" name="Picture 6" descr="http://www.cqpress.com/images/FSDLapt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844824"/>
            <a:ext cx="2524125" cy="1590675"/>
          </a:xfrm>
          <a:prstGeom prst="rect">
            <a:avLst/>
          </a:prstGeom>
          <a:noFill/>
        </p:spPr>
      </p:pic>
      <p:pic>
        <p:nvPicPr>
          <p:cNvPr id="13320" name="Picture 8" descr="Cover Image: Federal Staff Directory, print subscrip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573016"/>
            <a:ext cx="1781547" cy="227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848600" cy="1214437"/>
          </a:xfrm>
        </p:spPr>
        <p:txBody>
          <a:bodyPr/>
          <a:lstStyle/>
          <a:p>
            <a:r>
              <a:rPr lang="en-US" dirty="0" smtClean="0"/>
              <a:t>Market for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848600" cy="3924300"/>
          </a:xfrm>
        </p:spPr>
        <p:txBody>
          <a:bodyPr/>
          <a:lstStyle/>
          <a:p>
            <a:r>
              <a:rPr lang="en-US" dirty="0" smtClean="0"/>
              <a:t>Core Market</a:t>
            </a:r>
          </a:p>
          <a:p>
            <a:pPr lvl="1"/>
            <a:r>
              <a:rPr lang="en-US" dirty="0" smtClean="0"/>
              <a:t>Almost entirely </a:t>
            </a:r>
            <a:r>
              <a:rPr lang="en-US" dirty="0" smtClean="0"/>
              <a:t>print-based subscriptions</a:t>
            </a:r>
          </a:p>
          <a:p>
            <a:pPr lvl="2"/>
            <a:r>
              <a:rPr lang="en-US" dirty="0" smtClean="0"/>
              <a:t>Government</a:t>
            </a:r>
          </a:p>
          <a:p>
            <a:pPr lvl="2"/>
            <a:r>
              <a:rPr lang="en-US" dirty="0" smtClean="0"/>
              <a:t>Professional</a:t>
            </a:r>
          </a:p>
          <a:p>
            <a:r>
              <a:rPr lang="en-US" dirty="0" smtClean="0"/>
              <a:t>Secondary Market</a:t>
            </a:r>
          </a:p>
          <a:p>
            <a:pPr lvl="1"/>
            <a:r>
              <a:rPr lang="en-US" dirty="0" smtClean="0"/>
              <a:t>Leading electronic subscriptions</a:t>
            </a:r>
          </a:p>
          <a:p>
            <a:pPr lvl="2"/>
            <a:r>
              <a:rPr lang="en-US" dirty="0" smtClean="0"/>
              <a:t>Associations</a:t>
            </a:r>
          </a:p>
          <a:p>
            <a:pPr lvl="2"/>
            <a:r>
              <a:rPr lang="en-US" dirty="0" smtClean="0"/>
              <a:t>Media</a:t>
            </a:r>
          </a:p>
          <a:p>
            <a:pPr>
              <a:buNone/>
            </a:pPr>
            <a:r>
              <a:rPr lang="en-US" dirty="0" smtClean="0"/>
              <a:t>Stable, mature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3028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45910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237499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92695"/>
            <a:ext cx="3312368" cy="108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848600" cy="1214437"/>
          </a:xfrm>
        </p:spPr>
        <p:txBody>
          <a:bodyPr/>
          <a:lstStyle/>
          <a:p>
            <a:r>
              <a:rPr lang="en-US" dirty="0" smtClean="0"/>
              <a:t>How did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848600" cy="3924300"/>
          </a:xfrm>
        </p:spPr>
        <p:txBody>
          <a:bodyPr/>
          <a:lstStyle/>
          <a:p>
            <a:r>
              <a:rPr lang="en-US" dirty="0" smtClean="0"/>
              <a:t>Digitized 20 years of Congressional and federal staff directories</a:t>
            </a:r>
          </a:p>
          <a:p>
            <a:r>
              <a:rPr lang="en-US" dirty="0" smtClean="0"/>
              <a:t>Painstakingly disambiguated the data to create complete work histories</a:t>
            </a:r>
          </a:p>
          <a:p>
            <a:r>
              <a:rPr lang="en-US" dirty="0" smtClean="0"/>
              <a:t>Added government data to enhance the directory data</a:t>
            </a:r>
          </a:p>
          <a:p>
            <a:r>
              <a:rPr lang="en-US" dirty="0" smtClean="0"/>
              <a:t>Created a dynamic interface and cool visualization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848600" cy="1214437"/>
          </a:xfrm>
        </p:spPr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848600" cy="3924300"/>
          </a:xfrm>
        </p:spPr>
        <p:txBody>
          <a:bodyPr/>
          <a:lstStyle/>
          <a:p>
            <a:r>
              <a:rPr lang="en-US" dirty="0" smtClean="0"/>
              <a:t>“politically-minded LinkedIn” - </a:t>
            </a:r>
            <a:r>
              <a:rPr lang="en-US" i="1" dirty="0" err="1" smtClean="0"/>
              <a:t>Mashable</a:t>
            </a:r>
            <a:endParaRPr lang="en-US" i="1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a sort of LinkedIn for Washington insiders</a:t>
            </a:r>
            <a:r>
              <a:rPr lang="en-US" dirty="0" smtClean="0"/>
              <a:t> </a:t>
            </a:r>
            <a:r>
              <a:rPr lang="en-US" dirty="0" smtClean="0"/>
              <a:t>making it perhaps the most powerful social network you've never heard </a:t>
            </a:r>
            <a:r>
              <a:rPr lang="en-US" dirty="0" smtClean="0"/>
              <a:t>of” – </a:t>
            </a:r>
            <a:r>
              <a:rPr lang="en-US" i="1" dirty="0" smtClean="0"/>
              <a:t>Fast Company</a:t>
            </a:r>
          </a:p>
          <a:p>
            <a:r>
              <a:rPr lang="en-US" dirty="0" smtClean="0"/>
              <a:t>“a </a:t>
            </a:r>
            <a:r>
              <a:rPr lang="en-US" dirty="0" smtClean="0"/>
              <a:t>bit like a </a:t>
            </a:r>
            <a:r>
              <a:rPr lang="en-US" dirty="0" err="1" smtClean="0"/>
              <a:t>Facebook</a:t>
            </a:r>
            <a:r>
              <a:rPr lang="en-US" dirty="0" smtClean="0"/>
              <a:t> for lobbyists, allowing someone to peer into people’s histories and professional </a:t>
            </a:r>
            <a:r>
              <a:rPr lang="en-US" dirty="0" smtClean="0"/>
              <a:t>connections” - </a:t>
            </a:r>
            <a:r>
              <a:rPr lang="en-US" i="1" dirty="0" smtClean="0"/>
              <a:t>The New York Times</a:t>
            </a:r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848600" cy="1214437"/>
          </a:xfrm>
        </p:spPr>
        <p:txBody>
          <a:bodyPr/>
          <a:lstStyle/>
          <a:p>
            <a:r>
              <a:rPr lang="en-US" dirty="0" smtClean="0"/>
              <a:t>Creating a New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848600" cy="3924300"/>
          </a:xfrm>
        </p:spPr>
        <p:txBody>
          <a:bodyPr/>
          <a:lstStyle/>
          <a:p>
            <a:r>
              <a:rPr lang="en-US" dirty="0" smtClean="0"/>
              <a:t>First Street enables CQ Press and Sage to move beyond the directory market </a:t>
            </a:r>
          </a:p>
          <a:p>
            <a:r>
              <a:rPr lang="en-US" dirty="0" smtClean="0"/>
              <a:t>Political Intelligence market</a:t>
            </a:r>
          </a:p>
          <a:p>
            <a:pPr lvl="1"/>
            <a:r>
              <a:rPr lang="en-US" dirty="0" smtClean="0"/>
              <a:t>Data driven solution providing key intelligence about people and legislation </a:t>
            </a:r>
          </a:p>
          <a:p>
            <a:pPr lvl="2"/>
            <a:r>
              <a:rPr lang="en-US" b="1" dirty="0" smtClean="0"/>
              <a:t>Who</a:t>
            </a:r>
            <a:r>
              <a:rPr lang="en-US" dirty="0" smtClean="0"/>
              <a:t> are the players in policy debates?</a:t>
            </a:r>
          </a:p>
          <a:p>
            <a:pPr lvl="2"/>
            <a:r>
              <a:rPr lang="en-US" b="1" dirty="0" smtClean="0"/>
              <a:t>How</a:t>
            </a:r>
            <a:r>
              <a:rPr lang="en-US" dirty="0" smtClean="0"/>
              <a:t> are they related? </a:t>
            </a:r>
          </a:p>
          <a:p>
            <a:pPr lvl="2"/>
            <a:r>
              <a:rPr lang="en-US" b="1" dirty="0" smtClean="0"/>
              <a:t>Why</a:t>
            </a:r>
            <a:r>
              <a:rPr lang="en-US" dirty="0" smtClean="0"/>
              <a:t> are they involved in the issue?</a:t>
            </a:r>
          </a:p>
          <a:p>
            <a:pPr lvl="2"/>
            <a:r>
              <a:rPr lang="en-US" b="1" dirty="0" smtClean="0"/>
              <a:t>What</a:t>
            </a:r>
            <a:r>
              <a:rPr lang="en-US" dirty="0" smtClean="0"/>
              <a:t> legislation are they lobbying?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848600" cy="1214437"/>
          </a:xfrm>
        </p:spPr>
        <p:txBody>
          <a:bodyPr/>
          <a:lstStyle/>
          <a:p>
            <a:r>
              <a:rPr lang="en-US" dirty="0" smtClean="0"/>
              <a:t>Market for First Street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848600" cy="3924300"/>
          </a:xfrm>
        </p:spPr>
        <p:txBody>
          <a:bodyPr/>
          <a:lstStyle/>
          <a:p>
            <a:r>
              <a:rPr lang="en-US" sz="2400" dirty="0" smtClean="0"/>
              <a:t>Professional</a:t>
            </a:r>
          </a:p>
          <a:p>
            <a:pPr lvl="1"/>
            <a:r>
              <a:rPr lang="en-US" sz="2000" dirty="0" smtClean="0"/>
              <a:t>Law/Lobbying Firms</a:t>
            </a:r>
          </a:p>
          <a:p>
            <a:pPr lvl="1"/>
            <a:r>
              <a:rPr lang="en-US" sz="2000" dirty="0" smtClean="0"/>
              <a:t>Corporations</a:t>
            </a:r>
          </a:p>
          <a:p>
            <a:pPr lvl="1"/>
            <a:r>
              <a:rPr lang="en-US" sz="2000" dirty="0" smtClean="0"/>
              <a:t>Political organizations</a:t>
            </a:r>
          </a:p>
          <a:p>
            <a:pPr lvl="1"/>
            <a:r>
              <a:rPr lang="en-US" sz="2000" dirty="0" smtClean="0"/>
              <a:t>Recruiting firms</a:t>
            </a:r>
          </a:p>
          <a:p>
            <a:r>
              <a:rPr lang="en-US" sz="2400" dirty="0" smtClean="0"/>
              <a:t>Associations</a:t>
            </a:r>
          </a:p>
          <a:p>
            <a:r>
              <a:rPr lang="en-US" sz="2400" dirty="0" smtClean="0"/>
              <a:t>Media</a:t>
            </a:r>
          </a:p>
          <a:p>
            <a:r>
              <a:rPr lang="en-US" sz="2400" dirty="0" smtClean="0"/>
              <a:t>Government</a:t>
            </a:r>
          </a:p>
          <a:p>
            <a:r>
              <a:rPr lang="en-US" sz="2400" dirty="0" smtClean="0"/>
              <a:t>Academic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ge Title Master">
  <a:themeElements>
    <a:clrScheme name="Sage 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ge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lnDef>
  </a:objectDefaults>
  <a:extraClrSchemeLst>
    <a:extraClrScheme>
      <a:clrScheme name="Sage 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1a_SAGE">
  <a:themeElements>
    <a:clrScheme name="10_1a_S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1a_S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lnDef>
  </a:objectDefaults>
  <a:extraClrSchemeLst>
    <a:extraClrScheme>
      <a:clrScheme name="10_1a_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1a_SAGE">
  <a:themeElements>
    <a:clrScheme name="10_1a_S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1a_S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lnDef>
  </a:objectDefaults>
  <a:extraClrSchemeLst>
    <a:extraClrScheme>
      <a:clrScheme name="10_1a_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SAGE</Template>
  <TotalTime>6216</TotalTime>
  <Words>266</Words>
  <Application>Microsoft Office PowerPoint</Application>
  <PresentationFormat>On-screen Show (4:3)</PresentationFormat>
  <Paragraphs>52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Sage Title Master</vt:lpstr>
      <vt:lpstr>10_1a_SAGE</vt:lpstr>
      <vt:lpstr>11_1a_SAGE</vt:lpstr>
      <vt:lpstr>Slide 1</vt:lpstr>
      <vt:lpstr>CQ Press Directories</vt:lpstr>
      <vt:lpstr>Market for Directories</vt:lpstr>
      <vt:lpstr>Slide 4</vt:lpstr>
      <vt:lpstr>Slide 5</vt:lpstr>
      <vt:lpstr>How did we do it?</vt:lpstr>
      <vt:lpstr>What is it?</vt:lpstr>
      <vt:lpstr>Creating a New Market</vt:lpstr>
      <vt:lpstr>Market for First Street</vt:lpstr>
      <vt:lpstr>Check it out for yourself</vt:lpstr>
    </vt:vector>
  </TitlesOfParts>
  <Company>Sage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London Company Meeting</dc:title>
  <dc:creator>Chelsey</dc:creator>
  <cp:lastModifiedBy>Stephen Stesney</cp:lastModifiedBy>
  <cp:revision>518</cp:revision>
  <dcterms:created xsi:type="dcterms:W3CDTF">2007-05-22T15:48:06Z</dcterms:created>
  <dcterms:modified xsi:type="dcterms:W3CDTF">2012-02-13T21:11:10Z</dcterms:modified>
</cp:coreProperties>
</file>